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0" r:id="rId11"/>
    <p:sldId id="265" r:id="rId12"/>
    <p:sldId id="266" r:id="rId13"/>
    <p:sldId id="271" r:id="rId14"/>
    <p:sldId id="267" r:id="rId15"/>
    <p:sldId id="268" r:id="rId16"/>
    <p:sldId id="269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6600FF"/>
    <a:srgbClr val="66FF66"/>
    <a:srgbClr val="660033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660"/>
  </p:normalViewPr>
  <p:slideViewPr>
    <p:cSldViewPr>
      <p:cViewPr>
        <p:scale>
          <a:sx n="75" d="100"/>
          <a:sy n="75" d="100"/>
        </p:scale>
        <p:origin x="-1188" y="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11-May-18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11-May-18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11-May-18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11-May-18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11-May-18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11-May-18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914401"/>
            <a:ext cx="6858000" cy="1828799"/>
          </a:xfr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 extrusionH="57150">
              <a:bevelT w="27940" h="12700" prst="slope"/>
              <a:contourClr>
                <a:srgbClr val="DDDDDD"/>
              </a:contourClr>
            </a:sp3d>
          </a:bodyPr>
          <a:lstStyle/>
          <a:p>
            <a:r>
              <a:rPr lang="bn-BD" sz="8800" b="1" spc="150" dirty="0" smtClean="0">
                <a:ln w="11430"/>
                <a:solidFill>
                  <a:srgbClr val="7030A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800" b="1" spc="150" dirty="0">
              <a:ln w="11430"/>
              <a:solidFill>
                <a:srgbClr val="7030A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743200"/>
            <a:ext cx="7696200" cy="2895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43200"/>
            <a:ext cx="9144000" cy="4114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4000" y="5706870"/>
            <a:ext cx="739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i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শুভেচ্ছা ও আন্তরিক অভিনন্দন</a:t>
            </a:r>
            <a:endParaRPr lang="en-US" sz="5400" b="1" i="1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001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5334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" y="902732"/>
            <a:ext cx="3971925" cy="465986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9" y="902733"/>
            <a:ext cx="4419601" cy="46598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05037" y="5867400"/>
            <a:ext cx="4043363" cy="76944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মূল্যের পরিমাপক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537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43000" y="958334"/>
            <a:ext cx="6858000" cy="1752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7700" y="2710934"/>
            <a:ext cx="6777038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মুদ্রার কাজ কী ?</a:t>
            </a:r>
            <a:endParaRPr lang="en-US" sz="54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14337" y="698064"/>
            <a:ext cx="8536781" cy="1198868"/>
            <a:chOff x="414337" y="698064"/>
            <a:chExt cx="8536781" cy="1198868"/>
          </a:xfrm>
        </p:grpSpPr>
        <p:sp>
          <p:nvSpPr>
            <p:cNvPr id="3" name="TextBox 2"/>
            <p:cNvSpPr txBox="1"/>
            <p:nvPr/>
          </p:nvSpPr>
          <p:spPr>
            <a:xfrm>
              <a:off x="4724399" y="726638"/>
              <a:ext cx="4226719" cy="110799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bn-BD" sz="6600" dirty="0" smtClean="0">
                  <a:solidFill>
                    <a:srgbClr val="FF0000"/>
                  </a:solidFill>
                  <a:latin typeface="NikoshBAN" pitchFamily="2" charset="0"/>
                  <a:cs typeface="NikoshBAN" pitchFamily="2" charset="0"/>
                </a:rPr>
                <a:t>জোড়ায় কাজ</a:t>
              </a:r>
              <a:endParaRPr lang="en-US" sz="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4337" y="698064"/>
              <a:ext cx="4005263" cy="1198868"/>
            </a:xfrm>
            <a:prstGeom prst="rect">
              <a:avLst/>
            </a:prstGeom>
            <a:ln>
              <a:noFill/>
            </a:ln>
            <a:effectLst>
              <a:reflection blurRad="12700" stA="30000" endPos="30000" dist="5000" dir="5400000" sy="-100000" algn="bl" rotWithShape="0"/>
            </a:effectLst>
            <a:scene3d>
              <a:camera prst="perspectiveContrastingLeftFacing">
                <a:rot lat="300000" lon="19800000" rev="0"/>
              </a:camera>
              <a:lightRig rig="threePt" dir="t">
                <a:rot lat="0" lon="0" rev="2700000"/>
              </a:lightRig>
            </a:scene3d>
            <a:sp3d>
              <a:bevelT w="63500" h="50800"/>
            </a:sp3d>
          </p:spPr>
        </p:pic>
      </p:grpSp>
      <p:sp>
        <p:nvSpPr>
          <p:cNvPr id="7" name="TextBox 6"/>
          <p:cNvSpPr txBox="1"/>
          <p:nvPr/>
        </p:nvSpPr>
        <p:spPr>
          <a:xfrm>
            <a:off x="6248400" y="4267200"/>
            <a:ext cx="2702718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সময়ঃ০৬ মিনিট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817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33400" y="457200"/>
            <a:ext cx="2133601" cy="2057400"/>
            <a:chOff x="533400" y="457200"/>
            <a:chExt cx="2133601" cy="2057400"/>
          </a:xfrm>
        </p:grpSpPr>
        <p:sp>
          <p:nvSpPr>
            <p:cNvPr id="2" name="TextBox 1"/>
            <p:cNvSpPr txBox="1"/>
            <p:nvPr/>
          </p:nvSpPr>
          <p:spPr>
            <a:xfrm>
              <a:off x="533400" y="457200"/>
              <a:ext cx="2133600" cy="64633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bn-BD" sz="36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আমনতকারী</a:t>
              </a:r>
              <a:endParaRPr lang="en-US" sz="36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401" y="1103531"/>
              <a:ext cx="2133600" cy="1411069"/>
            </a:xfrm>
            <a:prstGeom prst="rect">
              <a:avLst/>
            </a:prstGeom>
          </p:spPr>
        </p:pic>
      </p:grpSp>
      <p:grpSp>
        <p:nvGrpSpPr>
          <p:cNvPr id="9" name="Group 8"/>
          <p:cNvGrpSpPr/>
          <p:nvPr/>
        </p:nvGrpSpPr>
        <p:grpSpPr>
          <a:xfrm>
            <a:off x="3200400" y="457200"/>
            <a:ext cx="2057401" cy="2057400"/>
            <a:chOff x="3200400" y="457200"/>
            <a:chExt cx="2057401" cy="2057400"/>
          </a:xfrm>
        </p:grpSpPr>
        <p:sp>
          <p:nvSpPr>
            <p:cNvPr id="5" name="TextBox 4"/>
            <p:cNvSpPr txBox="1"/>
            <p:nvPr/>
          </p:nvSpPr>
          <p:spPr>
            <a:xfrm>
              <a:off x="3200400" y="457200"/>
              <a:ext cx="2057400" cy="58477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bn-BD" sz="320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বিনিয়োগকারী</a:t>
              </a:r>
              <a:endParaRPr lang="en-US" sz="32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00401" y="1103531"/>
              <a:ext cx="2057400" cy="1411069"/>
            </a:xfrm>
            <a:prstGeom prst="rect">
              <a:avLst/>
            </a:prstGeom>
          </p:spPr>
        </p:pic>
      </p:grpSp>
      <p:grpSp>
        <p:nvGrpSpPr>
          <p:cNvPr id="13" name="Group 12"/>
          <p:cNvGrpSpPr/>
          <p:nvPr/>
        </p:nvGrpSpPr>
        <p:grpSpPr>
          <a:xfrm>
            <a:off x="5801933" y="457200"/>
            <a:ext cx="2438401" cy="2057400"/>
            <a:chOff x="5801933" y="457200"/>
            <a:chExt cx="2438401" cy="2057400"/>
          </a:xfrm>
        </p:grpSpPr>
        <p:sp>
          <p:nvSpPr>
            <p:cNvPr id="7" name="TextBox 6"/>
            <p:cNvSpPr txBox="1"/>
            <p:nvPr/>
          </p:nvSpPr>
          <p:spPr>
            <a:xfrm>
              <a:off x="5801933" y="457200"/>
              <a:ext cx="2438400" cy="64633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bn-BD" sz="36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মূলধন</a:t>
              </a:r>
              <a:endParaRPr lang="en-US" sz="36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01934" y="1103531"/>
              <a:ext cx="2438400" cy="1411069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032" y="2527300"/>
            <a:ext cx="7734301" cy="291845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619500" y="4191000"/>
            <a:ext cx="1333500" cy="52322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ব্যাংক</a:t>
            </a:r>
            <a:endParaRPr lang="en-US" sz="2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" y="60960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5445751"/>
            <a:ext cx="9144000" cy="141224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44500"/>
                  <a:satMod val="160000"/>
                </a:schemeClr>
              </a:gs>
              <a:gs pos="1000">
                <a:srgbClr val="D5DFF2"/>
              </a:gs>
              <a:gs pos="2000">
                <a:schemeClr val="bg1">
                  <a:lumMod val="66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653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3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3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2679" y="2316827"/>
            <a:ext cx="2386013" cy="119162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4212" y="2413583"/>
            <a:ext cx="2262188" cy="116781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628" y="2364371"/>
            <a:ext cx="2285999" cy="119162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628" y="1600200"/>
            <a:ext cx="8610600" cy="3429000"/>
          </a:xfrm>
          <a:prstGeom prst="rect">
            <a:avLst/>
          </a:prstGeom>
          <a:effectLst>
            <a:outerShdw blurRad="50800" dist="38100" dir="5400000" sx="102000" sy="102000" algn="t" rotWithShape="0">
              <a:prstClr val="black">
                <a:alpha val="40000"/>
              </a:prst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3809999" y="767090"/>
            <a:ext cx="1219201" cy="523220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ব্যাংক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3627" y="6125541"/>
            <a:ext cx="2286000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ঋণ গ্রহীতা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24213" y="6128678"/>
            <a:ext cx="2262187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বিনিয়োগ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12680" y="6150114"/>
            <a:ext cx="2386013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তারল্য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6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3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3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flipH="1">
            <a:off x="761999" y="2743200"/>
            <a:ext cx="7924801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ব্যাংকের </a:t>
            </a:r>
            <a:r>
              <a:rPr lang="bn-BD" sz="400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কার্যাবলী বর্ণনা </a:t>
            </a:r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কর।</a:t>
            </a:r>
            <a:endParaRPr lang="en-US" sz="4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55600" y="980816"/>
            <a:ext cx="8153400" cy="1030942"/>
            <a:chOff x="609600" y="914401"/>
            <a:chExt cx="8153400" cy="1030942"/>
          </a:xfrm>
          <a:effectLst>
            <a:outerShdw blurRad="152400" dist="88900" dir="1800000" sx="107000" sy="107000" algn="l" rotWithShape="0">
              <a:prstClr val="black">
                <a:alpha val="44000"/>
              </a:prstClr>
            </a:outerShdw>
          </a:effectLst>
        </p:grpSpPr>
        <p:sp>
          <p:nvSpPr>
            <p:cNvPr id="2" name="TextBox 1"/>
            <p:cNvSpPr txBox="1"/>
            <p:nvPr/>
          </p:nvSpPr>
          <p:spPr>
            <a:xfrm>
              <a:off x="4610100" y="929680"/>
              <a:ext cx="4152900" cy="1015663"/>
            </a:xfrm>
            <a:prstGeom prst="rect">
              <a:avLst/>
            </a:prstGeom>
            <a:gradFill>
              <a:gsLst>
                <a:gs pos="0">
                  <a:schemeClr val="accent1">
                    <a:tint val="44500"/>
                    <a:satMod val="160000"/>
                  </a:schemeClr>
                </a:gs>
                <a:gs pos="1000">
                  <a:srgbClr val="D5DFF2"/>
                </a:gs>
                <a:gs pos="2000">
                  <a:schemeClr val="bg1">
                    <a:lumMod val="66000"/>
                  </a:schemeClr>
                </a:gs>
              </a:gsLst>
              <a:path path="rect">
                <a:fillToRect l="100000" t="100000"/>
              </a:path>
            </a:gradFill>
            <a:ln>
              <a:noFill/>
            </a:ln>
            <a:effectLst>
              <a:outerShdw blurRad="584200" dist="177800" dir="7200000" sx="102000" sy="102000" algn="l" rotWithShape="0">
                <a:prstClr val="black">
                  <a:alpha val="46000"/>
                </a:prstClr>
              </a:outerShdw>
            </a:effectLst>
            <a:scene3d>
              <a:camera prst="isometricOffAxis1Left">
                <a:rot lat="391253" lon="448172" rev="26379"/>
              </a:camera>
              <a:lightRig rig="chilly" dir="t"/>
            </a:scene3d>
            <a:sp3d z="38100" extrusionH="203200" contourW="12700" prstMaterial="powder">
              <a:bevelT h="133350" prst="softRound"/>
              <a:bevelB w="82550"/>
              <a:extrusionClr>
                <a:schemeClr val="bg2">
                  <a:lumMod val="50000"/>
                </a:schemeClr>
              </a:extrusionClr>
              <a:contourClr>
                <a:schemeClr val="bg2">
                  <a:lumMod val="50000"/>
                </a:schemeClr>
              </a:contourClr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bn-BD" sz="6000" dirty="0" smtClean="0">
                  <a:solidFill>
                    <a:schemeClr val="accent4">
                      <a:lumMod val="75000"/>
                    </a:schemeClr>
                  </a:solidFill>
                  <a:latin typeface="NikoshBAN" pitchFamily="2" charset="0"/>
                  <a:cs typeface="NikoshBAN" pitchFamily="2" charset="0"/>
                </a:rPr>
                <a:t>দলিয় কাজ</a:t>
              </a:r>
              <a:endParaRPr lang="en-US" sz="6000" dirty="0">
                <a:solidFill>
                  <a:schemeClr val="accent4">
                    <a:lumMod val="75000"/>
                  </a:schemeClr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0" y="914401"/>
              <a:ext cx="3924301" cy="103094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</p:pic>
      </p:grpSp>
      <p:sp>
        <p:nvSpPr>
          <p:cNvPr id="5" name="TextBox 4"/>
          <p:cNvSpPr txBox="1"/>
          <p:nvPr/>
        </p:nvSpPr>
        <p:spPr>
          <a:xfrm>
            <a:off x="4533900" y="4648200"/>
            <a:ext cx="3086100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সময়ঃ১০ মিনিট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088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914400"/>
            <a:ext cx="5410200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মূল্যায়ন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2743200"/>
            <a:ext cx="8001000" cy="378565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) ব্যাংক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কী ?</a:t>
            </a: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2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)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ব্যাংক শব্দের আভিধানিক অর্থ কী?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3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) ব্যাংক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ব্যবসার তহবিলের মূল উৎস কী ?</a:t>
            </a:r>
          </a:p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4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) ব্যাংক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কি ভাবে আমানত সৃষ্টি করে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748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762000"/>
            <a:ext cx="8686800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বাড়ির</a:t>
            </a:r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6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2662653"/>
            <a:ext cx="6248400" cy="144655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ব্যাংক আয়ের উৎসগুলো কী কী? লিখে নিয়ে আসবে ।</a:t>
            </a:r>
            <a:endParaRPr lang="en-US" sz="4400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72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088014" y="889337"/>
            <a:ext cx="6477000" cy="4965363"/>
            <a:chOff x="1081087" y="889337"/>
            <a:chExt cx="6477000" cy="4965363"/>
          </a:xfrm>
        </p:grpSpPr>
        <p:sp>
          <p:nvSpPr>
            <p:cNvPr id="2" name="TextBox 1"/>
            <p:cNvSpPr txBox="1"/>
            <p:nvPr/>
          </p:nvSpPr>
          <p:spPr>
            <a:xfrm>
              <a:off x="1081087" y="889337"/>
              <a:ext cx="6477000" cy="1015663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bn-BD" sz="6000" b="1" dirty="0" smtClean="0">
                  <a:latin typeface="NikoshBAN" pitchFamily="2" charset="0"/>
                  <a:cs typeface="NikoshBAN" pitchFamily="2" charset="0"/>
                </a:rPr>
                <a:t>সকলকে ধন্যবাদ</a:t>
              </a:r>
              <a:endParaRPr lang="en-US" sz="6000" b="1" dirty="0">
                <a:latin typeface="NikoshBAN" pitchFamily="2" charset="0"/>
                <a:cs typeface="NikoshBAN" pitchFamily="2" charset="0"/>
              </a:endParaRPr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1087" y="1905000"/>
              <a:ext cx="6477000" cy="3949700"/>
            </a:xfrm>
            <a:prstGeom prst="roundRect">
              <a:avLst>
                <a:gd name="adj" fmla="val 8594"/>
              </a:avLst>
            </a:prstGeom>
            <a:ln/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</p:pic>
      </p:grpSp>
    </p:spTree>
    <p:extLst>
      <p:ext uri="{BB962C8B-B14F-4D97-AF65-F5344CB8AC3E}">
        <p14:creationId xmlns:p14="http://schemas.microsoft.com/office/powerpoint/2010/main" val="1981786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42886" y="1661517"/>
            <a:ext cx="8620126" cy="3255228"/>
            <a:chOff x="242886" y="1661517"/>
            <a:chExt cx="8620126" cy="3255228"/>
          </a:xfrm>
        </p:grpSpPr>
        <p:sp>
          <p:nvSpPr>
            <p:cNvPr id="4" name="TextBox 3"/>
            <p:cNvSpPr txBox="1"/>
            <p:nvPr/>
          </p:nvSpPr>
          <p:spPr>
            <a:xfrm>
              <a:off x="252412" y="2362200"/>
              <a:ext cx="8610600" cy="255454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bn-BD" sz="4000" dirty="0" smtClean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নামঃশাহীন হাসান</a:t>
              </a:r>
            </a:p>
            <a:p>
              <a:r>
                <a:rPr lang="bn-BD" sz="4000" dirty="0" smtClean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পদবীঃসহকারি শিক্ষক (ব্যবসায় শিক্ষা) </a:t>
              </a:r>
            </a:p>
            <a:p>
              <a:r>
                <a:rPr lang="bn-BD" sz="4000" dirty="0" smtClean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জিনপদপুর ইউনিয়ন স্কুল অ্যান্ড কলেজ</a:t>
              </a:r>
            </a:p>
            <a:p>
              <a:r>
                <a:rPr lang="bn-BD" sz="4000" dirty="0" smtClean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মোবাইল নং-০১৯১৮৯০৯০৬৬</a:t>
              </a:r>
              <a:endParaRPr lang="en-US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42886" y="1661517"/>
              <a:ext cx="8620125" cy="369332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903543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844034"/>
            <a:ext cx="6934199" cy="387798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800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          </a:t>
            </a:r>
            <a:r>
              <a:rPr lang="bn-BD" sz="6600" b="1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বিষয় পরিচিতি</a:t>
            </a:r>
          </a:p>
          <a:p>
            <a:r>
              <a:rPr lang="bn-BD" sz="3600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শ্রেণিঃনবম</a:t>
            </a:r>
          </a:p>
          <a:p>
            <a:r>
              <a:rPr lang="bn-BD" sz="3600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বিষয়ঃফিন্যান্স ওব্যাংকিং</a:t>
            </a:r>
          </a:p>
          <a:p>
            <a:r>
              <a:rPr lang="bn-BD" sz="3600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অধ্যায়ঃঅষ্টম</a:t>
            </a:r>
          </a:p>
          <a:p>
            <a:r>
              <a:rPr lang="bn-BD" sz="3600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সময়ঃ৪৫মিনিট </a:t>
            </a:r>
          </a:p>
          <a:p>
            <a:r>
              <a:rPr lang="bn-BD" sz="3600" dirty="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তারিখঃ২৬/০১/২০</a:t>
            </a:r>
            <a:r>
              <a:rPr lang="en-US" sz="3600" smtClean="0">
                <a:blipFill>
                  <a:blip r:embed="rId2"/>
                  <a:tile tx="0" ty="0" sx="100000" sy="100000" flip="none" algn="tl"/>
                </a:blipFill>
                <a:latin typeface="NikoshBAN" pitchFamily="2" charset="0"/>
                <a:cs typeface="NikoshBAN" pitchFamily="2" charset="0"/>
              </a:rPr>
              <a:t>17</a:t>
            </a:r>
            <a:endParaRPr lang="bn-BD" sz="3600" dirty="0" smtClean="0">
              <a:blipFill>
                <a:blip r:embed="rId2"/>
                <a:tile tx="0" ty="0" sx="100000" sy="100000" flip="none" algn="tl"/>
              </a:blip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7699" y="489466"/>
            <a:ext cx="746760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124200"/>
            <a:ext cx="9144000" cy="3733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lowchart: Decision 6"/>
          <p:cNvSpPr/>
          <p:nvPr/>
        </p:nvSpPr>
        <p:spPr>
          <a:xfrm>
            <a:off x="5715000" y="1447800"/>
            <a:ext cx="3733800" cy="3352800"/>
          </a:xfrm>
          <a:prstGeom prst="flowChartDecision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outerShdw blurRad="50800" dist="38100" dir="6600000" sx="104000" sy="104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81000" y="5105400"/>
            <a:ext cx="2743200" cy="7694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মূদ্রা</a:t>
            </a:r>
            <a:endParaRPr lang="en-US" sz="4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14699" y="5166955"/>
            <a:ext cx="2562226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ব্যাংক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00761" y="5166955"/>
            <a:ext cx="2586039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ব্যাংকিং</a:t>
            </a:r>
            <a:endParaRPr lang="en-US" sz="4000" dirty="0">
              <a:solidFill>
                <a:schemeClr val="accent4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Flowchart: Decision 3"/>
          <p:cNvSpPr/>
          <p:nvPr/>
        </p:nvSpPr>
        <p:spPr>
          <a:xfrm>
            <a:off x="-76200" y="1524000"/>
            <a:ext cx="3839570" cy="3124200"/>
          </a:xfrm>
          <a:prstGeom prst="flowChartDecision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outerShdw blurRad="50800" dist="38100" dir="6000000" sx="104000" sy="104000" algn="r" rotWithShape="0">
              <a:prstClr val="black">
                <a:alpha val="4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ecision 5"/>
          <p:cNvSpPr/>
          <p:nvPr/>
        </p:nvSpPr>
        <p:spPr>
          <a:xfrm>
            <a:off x="2590800" y="1447800"/>
            <a:ext cx="3888580" cy="3276600"/>
          </a:xfrm>
          <a:prstGeom prst="flowChartDecision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  <a:effectLst>
            <a:outerShdw blurRad="50800" dist="38100" dir="2400000" sx="105000" sy="105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290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6" grpId="0" animBg="1"/>
      <p:bldP spid="17" grpId="0" animBg="1"/>
      <p:bldP spid="4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3462" y="1425535"/>
            <a:ext cx="7239000" cy="11079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600" b="1" i="1" u="sng" dirty="0" smtClean="0">
                <a:gradFill flip="none" rotWithShape="1">
                  <a:gsLst>
                    <a:gs pos="0">
                      <a:srgbClr val="000099">
                        <a:shade val="30000"/>
                        <a:satMod val="115000"/>
                      </a:srgbClr>
                    </a:gs>
                    <a:gs pos="50000">
                      <a:srgbClr val="000099">
                        <a:shade val="67500"/>
                        <a:satMod val="115000"/>
                      </a:srgbClr>
                    </a:gs>
                    <a:gs pos="100000">
                      <a:srgbClr val="000099">
                        <a:shade val="100000"/>
                        <a:satMod val="115000"/>
                      </a:srgbClr>
                    </a:gs>
                  </a:gsLst>
                  <a:lin ang="18900000" scaled="1"/>
                  <a:tileRect/>
                </a:gradFill>
                <a:latin typeface="NikoshBAN" pitchFamily="2" charset="0"/>
                <a:cs typeface="NikoshBAN" pitchFamily="2" charset="0"/>
              </a:rPr>
              <a:t>মুদ্রা,ব্যাংক ও ব্যাংকিং</a:t>
            </a:r>
            <a:endParaRPr lang="en-US" sz="6600" b="1" i="1" u="sng" dirty="0">
              <a:gradFill flip="none" rotWithShape="1">
                <a:gsLst>
                  <a:gs pos="0">
                    <a:srgbClr val="000099">
                      <a:shade val="30000"/>
                      <a:satMod val="115000"/>
                    </a:srgbClr>
                  </a:gs>
                  <a:gs pos="50000">
                    <a:srgbClr val="000099">
                      <a:shade val="67500"/>
                      <a:satMod val="115000"/>
                    </a:srgbClr>
                  </a:gs>
                  <a:gs pos="100000">
                    <a:srgbClr val="000099">
                      <a:shade val="100000"/>
                      <a:satMod val="115000"/>
                    </a:srgbClr>
                  </a:gs>
                </a:gsLst>
                <a:lin ang="18900000" scaled="1"/>
                <a:tileRect/>
              </a:gra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354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762000"/>
            <a:ext cx="647700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72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7200" b="1" spc="50" dirty="0">
              <a:ln w="11430"/>
              <a:solidFill>
                <a:srgbClr val="000099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2667000"/>
            <a:ext cx="7543800" cy="286232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পাঠ শেষে শিক্ষার্ক্ষীরা....</a:t>
            </a:r>
          </a:p>
          <a:p>
            <a:r>
              <a:rPr lang="bn-BD" sz="36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১)মুদ্রা কী বলতে পারবে ।</a:t>
            </a:r>
          </a:p>
          <a:p>
            <a:r>
              <a:rPr lang="bn-BD" sz="36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২)মুদ্রার কাজ </a:t>
            </a:r>
            <a:r>
              <a:rPr lang="bn-BD" sz="3600" b="1" i="1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কী ব্যাখ্যা করতে পরবে ।</a:t>
            </a:r>
          </a:p>
          <a:p>
            <a:r>
              <a:rPr lang="bn-BD" sz="36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৩)মুদ্রা ও ব্যাংকের সম্পর্ক বনর্না করতে পরবে ।</a:t>
            </a:r>
          </a:p>
          <a:p>
            <a:r>
              <a:rPr lang="bn-BD" sz="36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৪)মূ</a:t>
            </a:r>
            <a:r>
              <a:rPr lang="en-US" sz="3600" b="1" i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দ্রা</a:t>
            </a:r>
            <a:r>
              <a:rPr lang="bn-BD" sz="3600" b="1" i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ও ব্যাংকের কার্যাবলী </a:t>
            </a:r>
            <a:r>
              <a:rPr lang="bn-BD" sz="3600" b="1" i="1" dirty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i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তুলনা করতে পরবে । </a:t>
            </a:r>
            <a:endParaRPr lang="en-US" sz="3600" b="1" i="1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394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981074"/>
            <a:ext cx="3886200" cy="47339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09600" y="5714999"/>
            <a:ext cx="38862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বিনিময়</a:t>
            </a:r>
            <a:endParaRPr lang="en-US" sz="3600" b="1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375" y="981074"/>
            <a:ext cx="3581400" cy="47339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857749" y="5714999"/>
            <a:ext cx="3629025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solidFill>
                  <a:srgbClr val="000099"/>
                </a:solidFill>
                <a:latin typeface="NikoshBAN" pitchFamily="2" charset="0"/>
                <a:cs typeface="NikoshBAN" pitchFamily="2" charset="0"/>
              </a:rPr>
              <a:t>সঞ্চয়</a:t>
            </a:r>
            <a:endParaRPr lang="en-US" sz="3600" b="1" dirty="0">
              <a:solidFill>
                <a:srgbClr val="000099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830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3200400"/>
            <a:ext cx="6248400" cy="7078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১/  মুদ্রা কী ?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-13855" y="990260"/>
            <a:ext cx="9005455" cy="1371940"/>
            <a:chOff x="-13855" y="990260"/>
            <a:chExt cx="9005455" cy="1371940"/>
          </a:xfrm>
        </p:grpSpPr>
        <p:sp>
          <p:nvSpPr>
            <p:cNvPr id="2" name="TextBox 1"/>
            <p:cNvSpPr txBox="1"/>
            <p:nvPr/>
          </p:nvSpPr>
          <p:spPr>
            <a:xfrm>
              <a:off x="4267200" y="990260"/>
              <a:ext cx="4724400" cy="132343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bn-BD" sz="8000" dirty="0" smtClean="0">
                  <a:ln w="9525">
                    <a:solidFill>
                      <a:srgbClr val="6600FF"/>
                    </a:solidFill>
                  </a:ln>
                  <a:solidFill>
                    <a:srgbClr val="000099"/>
                  </a:solidFill>
                  <a:latin typeface="NikoshBAN" pitchFamily="2" charset="0"/>
                  <a:cs typeface="NikoshBAN" pitchFamily="2" charset="0"/>
                </a:rPr>
                <a:t>একক</a:t>
              </a:r>
              <a:r>
                <a:rPr lang="bn-BD" sz="8000" dirty="0" smtClean="0">
                  <a:solidFill>
                    <a:srgbClr val="000099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8000" b="1" dirty="0" smtClean="0">
                  <a:solidFill>
                    <a:srgbClr val="000099"/>
                  </a:solidFill>
                  <a:latin typeface="NikoshBAN" pitchFamily="2" charset="0"/>
                  <a:cs typeface="NikoshBAN" pitchFamily="2" charset="0"/>
                </a:rPr>
                <a:t>কাজ</a:t>
              </a:r>
              <a:endParaRPr lang="en-US" sz="8000" b="1" dirty="0">
                <a:solidFill>
                  <a:srgbClr val="000099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3855" y="990260"/>
              <a:ext cx="4572000" cy="1371940"/>
            </a:xfrm>
            <a:prstGeom prst="rect">
              <a:avLst/>
            </a:prstGeom>
            <a:ln>
              <a:noFill/>
            </a:ln>
            <a:effectLst>
              <a:reflection blurRad="12700" stA="30000" endPos="30000" dist="5000" dir="5400000" sy="-100000" algn="bl" rotWithShape="0"/>
            </a:effectLst>
            <a:scene3d>
              <a:camera prst="perspectiveContrastingLeftFacing">
                <a:rot lat="300000" lon="19800000" rev="0"/>
              </a:camera>
              <a:lightRig rig="threePt" dir="t">
                <a:rot lat="0" lon="0" rev="2700000"/>
              </a:lightRig>
            </a:scene3d>
            <a:sp3d>
              <a:bevelT w="63500" h="50800"/>
            </a:sp3d>
          </p:spPr>
        </p:pic>
      </p:grpSp>
      <p:sp>
        <p:nvSpPr>
          <p:cNvPr id="6" name="TextBox 5"/>
          <p:cNvSpPr txBox="1"/>
          <p:nvPr/>
        </p:nvSpPr>
        <p:spPr>
          <a:xfrm>
            <a:off x="6324600" y="5486400"/>
            <a:ext cx="2514600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সময়ঃ০৩ মিনিট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513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" y="1019631"/>
            <a:ext cx="4065773" cy="429055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165" y="1019631"/>
            <a:ext cx="4536436" cy="429055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9075" y="5486400"/>
            <a:ext cx="4065773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b="1" i="1" dirty="0" smtClean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বিনিময় মাধ্যম</a:t>
            </a:r>
            <a:endParaRPr lang="en-US" sz="3600" b="1" i="1" dirty="0">
              <a:solidFill>
                <a:schemeClr val="accent4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0" y="5486400"/>
            <a:ext cx="4419601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b="1" i="1" dirty="0" smtClean="0">
                <a:latin typeface="NikoshBAN" pitchFamily="2" charset="0"/>
                <a:cs typeface="NikoshBAN" pitchFamily="2" charset="0"/>
              </a:rPr>
              <a:t>সঞ্চয়ের </a:t>
            </a:r>
            <a:r>
              <a:rPr lang="en-US" sz="3600" b="1" i="1" dirty="0" err="1" smtClean="0">
                <a:latin typeface="NikoshBAN" pitchFamily="2" charset="0"/>
                <a:cs typeface="NikoshBAN" pitchFamily="2" charset="0"/>
              </a:rPr>
              <a:t>ভান্ডার</a:t>
            </a:r>
            <a:endParaRPr lang="en-US" sz="3600" b="1" i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381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160</Words>
  <Application>Microsoft Office PowerPoint</Application>
  <PresentationFormat>On-screen Show (4:3)</PresentationFormat>
  <Paragraphs>53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স্বাগতম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TSS</dc:creator>
  <cp:lastModifiedBy>Windows User</cp:lastModifiedBy>
  <cp:revision>84</cp:revision>
  <dcterms:created xsi:type="dcterms:W3CDTF">2006-08-16T00:00:00Z</dcterms:created>
  <dcterms:modified xsi:type="dcterms:W3CDTF">2018-05-11T15:36:28Z</dcterms:modified>
</cp:coreProperties>
</file>